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0"/>
  </p:notesMasterIdLst>
  <p:handoutMasterIdLst>
    <p:handoutMasterId r:id="rId21"/>
  </p:handoutMasterIdLst>
  <p:sldIdLst>
    <p:sldId id="426" r:id="rId2"/>
    <p:sldId id="413" r:id="rId3"/>
    <p:sldId id="429" r:id="rId4"/>
    <p:sldId id="433" r:id="rId5"/>
    <p:sldId id="435" r:id="rId6"/>
    <p:sldId id="436" r:id="rId7"/>
    <p:sldId id="440" r:id="rId8"/>
    <p:sldId id="442" r:id="rId9"/>
    <p:sldId id="441" r:id="rId10"/>
    <p:sldId id="443" r:id="rId11"/>
    <p:sldId id="444" r:id="rId12"/>
    <p:sldId id="445" r:id="rId13"/>
    <p:sldId id="448" r:id="rId14"/>
    <p:sldId id="447" r:id="rId15"/>
    <p:sldId id="449" r:id="rId16"/>
    <p:sldId id="446" r:id="rId17"/>
    <p:sldId id="375" r:id="rId18"/>
    <p:sldId id="455" r:id="rId19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4110" userDrawn="1">
          <p15:clr>
            <a:srgbClr val="A4A3A4"/>
          </p15:clr>
        </p15:guide>
        <p15:guide id="3" orient="horz" pos="1956" userDrawn="1">
          <p15:clr>
            <a:srgbClr val="A4A3A4"/>
          </p15:clr>
        </p15:guide>
        <p15:guide id="4" orient="horz" pos="3770" userDrawn="1">
          <p15:clr>
            <a:srgbClr val="A4A3A4"/>
          </p15:clr>
        </p15:guide>
        <p15:guide id="5" orient="horz" pos="1865" userDrawn="1">
          <p15:clr>
            <a:srgbClr val="A4A3A4"/>
          </p15:clr>
        </p15:guide>
        <p15:guide id="6" orient="horz" pos="3657" userDrawn="1">
          <p15:clr>
            <a:srgbClr val="A4A3A4"/>
          </p15:clr>
        </p15:guide>
        <p15:guide id="8" pos="158" userDrawn="1">
          <p15:clr>
            <a:srgbClr val="A4A3A4"/>
          </p15:clr>
        </p15:guide>
        <p15:guide id="9" pos="2835" userDrawn="1">
          <p15:clr>
            <a:srgbClr val="A4A3A4"/>
          </p15:clr>
        </p15:guide>
        <p15:guide id="10" pos="5602" userDrawn="1">
          <p15:clr>
            <a:srgbClr val="A4A3A4"/>
          </p15:clr>
        </p15:guide>
        <p15:guide id="11" pos="2925" userDrawn="1">
          <p15:clr>
            <a:srgbClr val="A4A3A4"/>
          </p15:clr>
        </p15:guide>
        <p15:guide id="12" pos="1542" userDrawn="1">
          <p15:clr>
            <a:srgbClr val="A4A3A4"/>
          </p15:clr>
        </p15:guide>
        <p15:guide id="13" pos="1451" userDrawn="1">
          <p15:clr>
            <a:srgbClr val="A4A3A4"/>
          </p15:clr>
        </p15:guide>
        <p15:guide id="14" pos="4218" userDrawn="1">
          <p15:clr>
            <a:srgbClr val="A4A3A4"/>
          </p15:clr>
        </p15:guide>
        <p15:guide id="15" pos="4309" userDrawn="1">
          <p15:clr>
            <a:srgbClr val="A4A3A4"/>
          </p15:clr>
        </p15:guide>
        <p15:guide id="17" pos="2449" userDrawn="1">
          <p15:clr>
            <a:srgbClr val="A4A3A4"/>
          </p15:clr>
        </p15:guide>
        <p15:guide id="18" pos="2494" userDrawn="1">
          <p15:clr>
            <a:srgbClr val="A4A3A4"/>
          </p15:clr>
        </p15:guide>
        <p15:guide id="19" orient="horz" pos="2205" userDrawn="1">
          <p15:clr>
            <a:srgbClr val="A4A3A4"/>
          </p15:clr>
        </p15:guide>
        <p15:guide id="20" orient="horz" pos="22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rsten.lichtblau" initials="tli" lastIdx="3" clrIdx="0"/>
  <p:cmAuthor id="1" name="Thomas" initials="T" lastIdx="2" clrIdx="1">
    <p:extLst>
      <p:ext uri="{19B8F6BF-5375-455C-9EA6-DF929625EA0E}">
        <p15:presenceInfo xmlns:p15="http://schemas.microsoft.com/office/powerpoint/2012/main" userId="Thom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690F"/>
    <a:srgbClr val="EA690F"/>
    <a:srgbClr val="EA690B"/>
    <a:srgbClr val="FAB482"/>
    <a:srgbClr val="FBB482"/>
    <a:srgbClr val="FFA365"/>
    <a:srgbClr val="E65D00"/>
    <a:srgbClr val="FF6600"/>
    <a:srgbClr val="539D49"/>
    <a:srgbClr val="7055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06" autoAdjust="0"/>
    <p:restoredTop sz="93554" autoAdjust="0"/>
  </p:normalViewPr>
  <p:slideViewPr>
    <p:cSldViewPr showGuides="1">
      <p:cViewPr varScale="1">
        <p:scale>
          <a:sx n="63" d="100"/>
          <a:sy n="63" d="100"/>
        </p:scale>
        <p:origin x="1662" y="78"/>
      </p:cViewPr>
      <p:guideLst>
        <p:guide orient="horz" pos="164"/>
        <p:guide orient="horz" pos="4110"/>
        <p:guide orient="horz" pos="1956"/>
        <p:guide orient="horz" pos="3770"/>
        <p:guide orient="horz" pos="1865"/>
        <p:guide orient="horz" pos="3657"/>
        <p:guide pos="158"/>
        <p:guide pos="2835"/>
        <p:guide pos="5602"/>
        <p:guide pos="2925"/>
        <p:guide pos="1542"/>
        <p:guide pos="1451"/>
        <p:guide pos="4218"/>
        <p:guide pos="4309"/>
        <p:guide pos="2449"/>
        <p:guide pos="2494"/>
        <p:guide orient="horz" pos="2205"/>
        <p:guide orient="horz" pos="2251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 showGuides="1">
      <p:cViewPr>
        <p:scale>
          <a:sx n="100" d="100"/>
          <a:sy n="100" d="100"/>
        </p:scale>
        <p:origin x="-816" y="2658"/>
      </p:cViewPr>
      <p:guideLst>
        <p:guide orient="horz" pos="3116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4CC3D845-EF86-4C9A-BD85-32CB766E4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FDA7750E-38CF-4077-84BD-22925A30A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id="{0BE0912C-60B1-4308-9B00-720758848B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id="{0802C87B-326C-4C7A-B0D1-D52A514D4B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A6D9E-D31A-4851-8D01-DF10BBD9B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665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3E5F736-49B1-4418-A4FA-A46286EEDB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2B74E07-249F-4446-81ED-EE7DDA0FA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38B0320-37B9-46ED-9F39-757236D5C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C6265994-1232-4392-8F8F-FD75460C85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8B9B6185-461A-4A5C-A34E-1F64286F4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7907591E-E0CC-4BE3-9BDA-F2261D33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2638A6-1EDF-4CCF-B4E6-95CC5BB04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3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6935749-A5EA-44F2-9CB8-423EBFE322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22B0E-7B42-433D-95F1-0937F90D9369}" type="slidenum">
              <a:rPr lang="de-DE" altLang="de-DE" b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b="0" dirty="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6B0950F-BC95-4EF6-BE32-BC416CF88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743037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10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98345005-2327-43A2-A7D3-D2A86C49DB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6622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500807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12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279639BC-6DA1-4D18-A736-C4274662DA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9437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201917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14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30490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15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170693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16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366012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17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4E0FF38D-54F1-28EE-7A19-F01D47581B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DAEF0A01-66B7-4583-8452-04ED4844FE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DCC7D-2B29-4F8D-8005-0C7AC09872C6}" type="slidenum">
              <a:rPr lang="de-DE" altLang="de-DE" b="0"/>
              <a:pPr algn="r" eaLnBrk="1" hangingPunct="1">
                <a:spcBef>
                  <a:spcPct val="0"/>
                </a:spcBef>
              </a:pPr>
              <a:t>18</a:t>
            </a:fld>
            <a:endParaRPr lang="de-DE" altLang="de-DE" b="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1625A260-594D-4586-99B6-1EFD484E2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748973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2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143793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041017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5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121851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091558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335414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8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FA097EB9-F6C1-93EA-8888-B2D6D39CEF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8427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708627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fdW_Marke_RGB_für bildschirm">
            <a:extLst>
              <a:ext uri="{FF2B5EF4-FFF2-40B4-BE49-F238E27FC236}">
                <a16:creationId xmlns:a16="http://schemas.microsoft.com/office/drawing/2014/main" id="{03D52FF8-0B14-422B-9130-3977A5A11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821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0AD8CF5B-ABAE-43A0-9F62-3D1DC2C552DE}"/>
              </a:ext>
            </a:extLst>
          </p:cNvPr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1027" name="Rectangle 20">
            <a:extLst>
              <a:ext uri="{FF2B5EF4-FFF2-40B4-BE49-F238E27FC236}">
                <a16:creationId xmlns:a16="http://schemas.microsoft.com/office/drawing/2014/main" id="{E3BD60A5-657C-4F43-A0DF-F84EEBB7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8" name="Rectangle 22">
            <a:extLst>
              <a:ext uri="{FF2B5EF4-FFF2-40B4-BE49-F238E27FC236}">
                <a16:creationId xmlns:a16="http://schemas.microsoft.com/office/drawing/2014/main" id="{153917A1-E5CB-49F7-9A48-56E91D59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9" name="Rectangle 24">
            <a:extLst>
              <a:ext uri="{FF2B5EF4-FFF2-40B4-BE49-F238E27FC236}">
                <a16:creationId xmlns:a16="http://schemas.microsoft.com/office/drawing/2014/main" id="{44EE0C67-DDC1-4A38-A28C-7A9BFA93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0" name="Rectangle 26">
            <a:extLst>
              <a:ext uri="{FF2B5EF4-FFF2-40B4-BE49-F238E27FC236}">
                <a16:creationId xmlns:a16="http://schemas.microsoft.com/office/drawing/2014/main" id="{20528F0D-9C3B-4A00-8640-B93F8CD8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1" name="Rectangle 28">
            <a:extLst>
              <a:ext uri="{FF2B5EF4-FFF2-40B4-BE49-F238E27FC236}">
                <a16:creationId xmlns:a16="http://schemas.microsoft.com/office/drawing/2014/main" id="{10683064-09D9-4AD9-BA28-7ED4C33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2" name="Rectangle 35">
            <a:extLst>
              <a:ext uri="{FF2B5EF4-FFF2-40B4-BE49-F238E27FC236}">
                <a16:creationId xmlns:a16="http://schemas.microsoft.com/office/drawing/2014/main" id="{E5E2C703-4092-43F8-ABA0-4407163E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3" name="Rechteck 13">
            <a:extLst>
              <a:ext uri="{FF2B5EF4-FFF2-40B4-BE49-F238E27FC236}">
                <a16:creationId xmlns:a16="http://schemas.microsoft.com/office/drawing/2014/main" id="{59517E04-3398-457D-974B-A73C7BAF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429375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de-DE" altLang="de-DE" sz="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altLang="de-DE" sz="800" dirty="0">
                <a:solidFill>
                  <a:srgbClr val="000000"/>
                </a:solidFill>
              </a:rPr>
              <a:t>Seite </a:t>
            </a:r>
            <a:fld id="{8C88BE97-91FA-4FE4-A726-834C6A20CD32}" type="slidenum">
              <a:rPr lang="de-DE" altLang="de-DE" sz="800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r>
              <a:rPr lang="de-DE" altLang="de-DE" sz="800" dirty="0" smtClean="0">
                <a:solidFill>
                  <a:srgbClr val="000000"/>
                </a:solidFill>
              </a:rPr>
              <a:t>/18</a:t>
            </a:r>
            <a:endParaRPr lang="de-DE" altLang="de-DE" sz="800" dirty="0">
              <a:solidFill>
                <a:srgbClr val="000000"/>
              </a:solidFill>
            </a:endParaRPr>
          </a:p>
        </p:txBody>
      </p:sp>
      <p:sp>
        <p:nvSpPr>
          <p:cNvPr id="1034" name="Picture 11" descr="BfdW_Marke_RGB_für bildschirm">
            <a:extLst>
              <a:ext uri="{FF2B5EF4-FFF2-40B4-BE49-F238E27FC236}">
                <a16:creationId xmlns:a16="http://schemas.microsoft.com/office/drawing/2014/main" id="{5A615001-3DE5-4661-A3B7-21C021F972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14D7F56-543D-8DDC-8AEF-01C272A072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648"/>
            <a:ext cx="8642350" cy="5544840"/>
          </a:xfrm>
          <a:prstGeom prst="rect">
            <a:avLst/>
          </a:prstGeom>
        </p:spPr>
      </p:pic>
      <p:sp>
        <p:nvSpPr>
          <p:cNvPr id="5122" name="Picture 12" descr="titel_17575_fs_126">
            <a:extLst>
              <a:ext uri="{FF2B5EF4-FFF2-40B4-BE49-F238E27FC236}">
                <a16:creationId xmlns:a16="http://schemas.microsoft.com/office/drawing/2014/main" id="{F3A43F2C-7CDA-4D9A-8812-F855D2511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 dirty="0"/>
          </a:p>
        </p:txBody>
      </p:sp>
      <p:sp>
        <p:nvSpPr>
          <p:cNvPr id="5125" name="Rectangle 4">
            <a:extLst>
              <a:ext uri="{FF2B5EF4-FFF2-40B4-BE49-F238E27FC236}">
                <a16:creationId xmlns:a16="http://schemas.microsoft.com/office/drawing/2014/main" id="{6714DDA5-8E36-434D-8D16-1BA27184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3409" y="4257092"/>
            <a:ext cx="3978727" cy="90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Gute Schulen für 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eine bessere Zukunft</a:t>
            </a:r>
          </a:p>
        </p:txBody>
      </p:sp>
      <p:sp>
        <p:nvSpPr>
          <p:cNvPr id="5126" name="Rectangle 36">
            <a:extLst>
              <a:ext uri="{FF2B5EF4-FFF2-40B4-BE49-F238E27FC236}">
                <a16:creationId xmlns:a16="http://schemas.microsoft.com/office/drawing/2014/main" id="{E1650829-22B8-4CCC-B7F6-F123C90B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584684"/>
            <a:ext cx="48428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solidFill>
                  <a:schemeClr val="bg1"/>
                </a:solidFill>
                <a:cs typeface="Tahoma" panose="020B0604030504040204" pitchFamily="34" charset="0"/>
              </a:rPr>
              <a:t>Indien</a:t>
            </a:r>
          </a:p>
        </p:txBody>
      </p:sp>
    </p:spTree>
    <p:extLst>
      <p:ext uri="{BB962C8B-B14F-4D97-AF65-F5344CB8AC3E}">
        <p14:creationId xmlns:p14="http://schemas.microsoft.com/office/powerpoint/2010/main" val="2816285206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895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Sorso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gehört der Volksgruppe der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Tangkhul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Naga an. Sie sprechen eine eigene Sprache und haben eine eigene Kultur. Und sie sind überwiegend christlichen Glaubens.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C55AC40-8D2A-36E3-A220-83ADEAFC0E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9" y="256050"/>
            <a:ext cx="4249736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BD34864-6392-9DA8-900B-103CDFB6AC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56050"/>
            <a:ext cx="4249738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D610288-1FCF-783D-B7AE-CCDD43FFC1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318" y="3105150"/>
            <a:ext cx="4249738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6756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38151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Die meisten Menschen hier sind arm.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de-DE" b="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de-DE" b="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auch </a:t>
            </a:r>
            <a:r>
              <a:rPr lang="de-DE" b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Sorsos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Familie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„Ich wünsche mir, dass es unsere sechs Kinder einmal besser haben als wir“, sagt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Sorsos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Vater.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684F2AD-0BEF-3C2E-07C5-81CA22D759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9805" y="3105150"/>
            <a:ext cx="4249737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A7A24A7-E9E3-26CC-01AA-3BCCD6651D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7" cy="55451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AEFD4A1-69AA-F3BE-EEEF-4D5EA93C0F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9805" y="260350"/>
            <a:ext cx="4233368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9480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895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 Nachbarort </a:t>
            </a:r>
            <a:r>
              <a:rPr lang="de-DE" b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Challou</a:t>
            </a:r>
            <a:r>
              <a:rPr lang="de-DE" b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hat PASDO ein großes Fest organisiert, zu dem die Familien aus den umliegenden Dörfern gekommen sind. Der ganze Tag steht im Zeichen der Kinder.</a:t>
            </a:r>
            <a:endParaRPr lang="de-DE" b="0" dirty="0">
              <a:ln>
                <a:noFill/>
              </a:ln>
              <a:solidFill>
                <a:srgbClr val="000000"/>
              </a:solidFill>
              <a:effectLst/>
              <a:latin typeface="Helvetica Neue"/>
              <a:ea typeface="Arial Unicode MS"/>
              <a:cs typeface="Arial Unicode M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165B95D-3029-3D07-0F29-58618E813E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973" y="3105151"/>
            <a:ext cx="4248590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8D0F843-229A-0E74-923D-F65F90CC06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8590" cy="270033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63619D8-7E68-556F-3AAA-940F2B12E7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7" cy="552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05764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3455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Auf dem Dorfplatz messen sie sich bei Ballspielen, Wettrennen und Sackhüpfen</a:t>
            </a:r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/>
                <a:cs typeface="Times New Roman" panose="02020603050405020304" pitchFamily="18" charset="0"/>
              </a:rPr>
              <a:t>,</a:t>
            </a:r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stellen ihre Malkünste unter Beweis oder beantworten Quiz-Fragen zu Kinderrechten.</a:t>
            </a:r>
            <a:endParaRPr lang="de-DE" b="0" dirty="0">
              <a:ln>
                <a:noFill/>
              </a:ln>
              <a:solidFill>
                <a:srgbClr val="000000"/>
              </a:solidFill>
              <a:effectLst/>
              <a:latin typeface="Helvetica Neue"/>
              <a:ea typeface="Arial Unicode MS"/>
              <a:cs typeface="Arial Unicode M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9378713-695C-F6D9-3DFB-CCA6DE7578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73316"/>
            <a:ext cx="4249738" cy="553217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9B4B3B7-1807-2382-001B-F7BDAD8EA8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3105151"/>
            <a:ext cx="4249737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DF271A2-D810-9282-E7C3-4BE9FF9038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73316"/>
            <a:ext cx="4249737" cy="268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2443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5352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spc="-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Und sie führen Tänze in traditioneller Kleidung auf</a:t>
            </a:r>
            <a:r>
              <a:rPr lang="de-DE" b="0" spc="-2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b="0" spc="-2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„Die Kinder </a:t>
            </a:r>
            <a:r>
              <a:rPr lang="de-DE" b="0" spc="-2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können </a:t>
            </a:r>
            <a:r>
              <a:rPr lang="de-DE" b="0" spc="-2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stolz darauf sein</a:t>
            </a:r>
            <a:r>
              <a:rPr lang="de-DE" b="0" spc="-2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einer Volksgruppe mit eigener Tradition und Brauchtum anzugehören“, sagt eine Mutter.</a:t>
            </a:r>
            <a:endParaRPr lang="de-DE" b="0" spc="-20" dirty="0">
              <a:ln>
                <a:noFill/>
              </a:ln>
              <a:solidFill>
                <a:srgbClr val="000000"/>
              </a:solidFill>
              <a:effectLst/>
              <a:latin typeface="Helvetica Neue"/>
              <a:ea typeface="Arial Unicode MS"/>
              <a:cs typeface="Arial Unicode M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D379030-5112-3494-5C1A-0B8C251DC4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7925" y="260350"/>
            <a:ext cx="6445249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E145E5C-B800-4875-DC22-37A160FBB5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0350"/>
            <a:ext cx="2052638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98497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5352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Nach der Preisverleihung, bei der es Schreibhefte, Blei- und Malstifte gibt, bekommen </a:t>
            </a:r>
            <a:r>
              <a:rPr lang="de-DE" b="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alle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b="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och</a:t>
            </a:r>
            <a:r>
              <a:rPr lang="de-DE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 gemeinsames Abendessen. „Das stärkt das Wir-Gefühl“, sagt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Mohanty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D01F296-6B13-4ABE-8749-9B58461658E5}"/>
              </a:ext>
            </a:extLst>
          </p:cNvPr>
          <p:cNvSpPr/>
          <p:nvPr/>
        </p:nvSpPr>
        <p:spPr>
          <a:xfrm>
            <a:off x="431540" y="872168"/>
            <a:ext cx="2988332" cy="2088418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45BE2CD-8AB6-8456-FCE2-B969AC617A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7" cy="270610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5B08FFB-4D49-90BD-AD9B-1DE435391D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964" y="3109895"/>
            <a:ext cx="4249737" cy="268972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9A5437B-F011-B119-8970-2A4A4AB3B5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40" y="254478"/>
            <a:ext cx="4249735" cy="270610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E30474D-9A1A-0C5E-075D-109D27A4C6F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9579" y="3105150"/>
            <a:ext cx="4249735" cy="268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95374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3095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spc="-1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 erfüllter Tag für die Familien, der Mut für die Zukunft </a:t>
            </a:r>
            <a:r>
              <a:rPr lang="de-DE" b="0" spc="-1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macht</a:t>
            </a:r>
            <a:r>
              <a:rPr lang="de-DE" b="0" spc="-1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b="0" spc="-1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 Chor singen </a:t>
            </a:r>
            <a:r>
              <a:rPr lang="de-DE" b="0" spc="-1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Kinder </a:t>
            </a:r>
            <a:r>
              <a:rPr lang="de-DE" b="0" spc="-1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gemeinsam: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„Wir sind stark, wir sind mutig, und wir halten zusammen“.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3AF352E-57E9-8015-8F7B-9D2204B48E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7" y="260350"/>
            <a:ext cx="8642348" cy="553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75958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009C012-8511-4C6A-8D58-8F7A300D0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solidFill>
            <a:srgbClr val="EA690B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8424862" cy="51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Sie sahen eine Präsentation zum Projekt</a:t>
            </a:r>
            <a:r>
              <a:rPr lang="de-DE" altLang="de-DE" b="0" dirty="0">
                <a:cs typeface="Arial" panose="020B0604020202020204" pitchFamily="34" charset="0"/>
              </a:rPr>
              <a:t> der Partnerorganisation </a:t>
            </a:r>
          </a:p>
          <a:p>
            <a:pPr>
              <a:lnSpc>
                <a:spcPts val="2000"/>
              </a:lnSpc>
            </a:pPr>
            <a:r>
              <a:rPr lang="en-US" b="0" spc="-2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Participatory Action for Sustainable Development </a:t>
            </a:r>
            <a:r>
              <a:rPr lang="en-US" b="0" spc="-2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</a:t>
            </a:r>
            <a:r>
              <a:rPr lang="en-US" b="0" spc="-2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(PASDO) </a:t>
            </a:r>
            <a:r>
              <a:rPr lang="en-US" b="0" spc="-2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aus</a:t>
            </a:r>
            <a:r>
              <a:rPr lang="en-US" b="0" spc="-2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spc="-2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Indien</a:t>
            </a:r>
            <a:r>
              <a:rPr lang="en-US" b="0" spc="-2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ahoma" panose="020B0604030504040204" pitchFamily="34" charset="0"/>
              </a:rPr>
              <a:t>Gute Schulen für eine bessere Zukunft</a:t>
            </a:r>
            <a:endParaRPr lang="de-DE" altLang="de-DE" dirty="0">
              <a:solidFill>
                <a:schemeClr val="bg1"/>
              </a:solidFill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b="0" dirty="0">
                <a:cs typeface="Arial" panose="020B0604020202020204" pitchFamily="34" charset="0"/>
              </a:rPr>
              <a:t>www.brot-fuer-die-welt.de/projekte/indien-schulen</a:t>
            </a:r>
            <a:endParaRPr lang="de-DE" altLang="de-DE" b="0" dirty="0">
              <a:solidFill>
                <a:srgbClr val="FFFF00"/>
              </a:solidFill>
            </a:endParaRP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Herausgeber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Brot für die Welt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Evangelisches Werk für Diakonie und Entwicklung e.V.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Caroline-Michaelis-Str. 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10115 Berlin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Telefon 030 65211 4711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kontakt@brot-fuer-die-welt.de </a:t>
            </a:r>
          </a:p>
          <a:p>
            <a:pPr eaLnBrk="1" hangingPunct="1">
              <a:lnSpc>
                <a:spcPts val="2000"/>
              </a:lnSpc>
            </a:pP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endParaRPr lang="de-DE" altLang="de-DE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Redaktion </a:t>
            </a:r>
            <a:r>
              <a:rPr lang="de-DE" b="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Thorsten Lichtblau, Thomas Knödl</a:t>
            </a:r>
            <a:endParaRPr lang="de-DE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Text </a:t>
            </a:r>
            <a:r>
              <a:rPr lang="de-DE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Jürgen </a:t>
            </a:r>
            <a:r>
              <a:rPr lang="de-DE" b="0" dirty="0" err="1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Hammelehle</a:t>
            </a:r>
            <a:endParaRPr lang="de-DE" b="0" dirty="0">
              <a:effectLst/>
              <a:latin typeface="Georgia" panose="02040502050405020303" pitchFamily="18" charset="0"/>
              <a:ea typeface="GalaxieCopernicus-Book" panose="02000000000000000000" pitchFamily="50" charset="0"/>
              <a:cs typeface="GalaxieCopernicus-Book" panose="02000000000000000000" pitchFamily="50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Fotos </a:t>
            </a:r>
            <a:r>
              <a:rPr lang="de-DE" b="0" dirty="0"/>
              <a:t>Frank Schultze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Gestaltung </a:t>
            </a:r>
            <a:r>
              <a:rPr lang="de-DE" altLang="de-DE" b="0" dirty="0"/>
              <a:t>Thomas Knödl 					     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Berlin, Juli 2022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46085" name="Rectangle 4">
            <a:extLst>
              <a:ext uri="{FF2B5EF4-FFF2-40B4-BE49-F238E27FC236}">
                <a16:creationId xmlns:a16="http://schemas.microsoft.com/office/drawing/2014/main" id="{F07A72C0-723D-4DAB-AC0C-D1D00F81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35600A0-AED8-93B3-93F1-8C5D9C5F1E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5139"/>
          </a:xfrm>
          <a:prstGeom prst="rect">
            <a:avLst/>
          </a:prstGeom>
        </p:spPr>
      </p:pic>
      <p:sp>
        <p:nvSpPr>
          <p:cNvPr id="47107" name="Rechteck 5">
            <a:extLst>
              <a:ext uri="{FF2B5EF4-FFF2-40B4-BE49-F238E27FC236}">
                <a16:creationId xmlns:a16="http://schemas.microsoft.com/office/drawing/2014/main" id="{23DF8E4A-19C3-41EF-AA33-E4ABD84C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89" y="1133524"/>
            <a:ext cx="5940425" cy="86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2500" b="0" dirty="0">
                <a:solidFill>
                  <a:schemeClr val="bg1"/>
                </a:solidFill>
              </a:rPr>
              <a:t>Bank für Kirche und Diakonie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bg1"/>
                </a:solidFill>
              </a:rPr>
              <a:t>IBAN: DE10 1006 1006 0500 5005 00</a:t>
            </a:r>
          </a:p>
        </p:txBody>
      </p:sp>
      <p:sp>
        <p:nvSpPr>
          <p:cNvPr id="47108" name="Rectangle 8">
            <a:extLst>
              <a:ext uri="{FF2B5EF4-FFF2-40B4-BE49-F238E27FC236}">
                <a16:creationId xmlns:a16="http://schemas.microsoft.com/office/drawing/2014/main" id="{C268FC0F-2711-4F56-B37A-062F90AE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89" y="440668"/>
            <a:ext cx="421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4000" dirty="0">
                <a:solidFill>
                  <a:schemeClr val="bg1"/>
                </a:solidFill>
              </a:rPr>
              <a:t>Spendenkonto</a:t>
            </a:r>
          </a:p>
        </p:txBody>
      </p:sp>
    </p:spTree>
    <p:extLst>
      <p:ext uri="{BB962C8B-B14F-4D97-AF65-F5344CB8AC3E}">
        <p14:creationId xmlns:p14="http://schemas.microsoft.com/office/powerpoint/2010/main" val="61685629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8ECD0FB-6CFC-4E7B-AF7C-BD5349186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226" y="260350"/>
            <a:ext cx="4933950" cy="3251422"/>
          </a:xfrm>
          <a:prstGeom prst="rect">
            <a:avLst/>
          </a:prstGeom>
          <a:solidFill>
            <a:srgbClr val="EB690F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9814" y="373846"/>
            <a:ext cx="2448256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Indien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9" name="Rechteck 16">
            <a:extLst>
              <a:ext uri="{FF2B5EF4-FFF2-40B4-BE49-F238E27FC236}">
                <a16:creationId xmlns:a16="http://schemas.microsoft.com/office/drawing/2014/main" id="{B5444D80-D2AA-427F-B883-A2115484A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1940" y="545655"/>
            <a:ext cx="4824723" cy="303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defTabSz="1885950" eaLnBrk="1" hangingPunct="1">
              <a:lnSpc>
                <a:spcPct val="101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/>
              <a:t>	Indien 	Deutschland</a:t>
            </a:r>
          </a:p>
          <a:p>
            <a:pPr defTabSz="1885950" eaLnBrk="1" hangingPunct="1">
              <a:lnSpc>
                <a:spcPct val="101000"/>
              </a:lnSpc>
              <a:tabLst>
                <a:tab pos="3408363" algn="r"/>
                <a:tab pos="4572000" algn="r"/>
                <a:tab pos="4667250" algn="l"/>
              </a:tabLst>
            </a:pPr>
            <a:endParaRPr lang="de-DE" altLang="de-DE" sz="1000" b="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Fläche</a:t>
            </a:r>
            <a:r>
              <a:rPr lang="de-DE" altLang="de-DE" sz="1200" b="0" dirty="0">
                <a:cs typeface="Arial" panose="020B0604020202020204" pitchFamily="34" charset="0"/>
              </a:rPr>
              <a:t> in km²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3.287.263	357.022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Bevölkerung</a:t>
            </a:r>
            <a:r>
              <a:rPr lang="de-DE" altLang="de-DE" sz="1200" b="0" dirty="0">
                <a:cs typeface="Arial" panose="020B0604020202020204" pitchFamily="34" charset="0"/>
              </a:rPr>
              <a:t> in Millionen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1.389,6	79,9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Mittleres Alter</a:t>
            </a:r>
            <a:r>
              <a:rPr lang="de-DE" altLang="de-DE" sz="1200" b="0" dirty="0">
                <a:cs typeface="Arial" panose="020B0604020202020204" pitchFamily="34" charset="0"/>
              </a:rPr>
              <a:t> in Jahren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28,7	47,8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Kinder pro Frau</a:t>
            </a:r>
            <a:r>
              <a:rPr lang="de-DE" altLang="de-DE" sz="1200" b="0" dirty="0">
                <a:cs typeface="Arial" panose="020B0604020202020204" pitchFamily="34" charset="0"/>
              </a:rPr>
              <a:t> im Durchschnitt 	2,1	1,5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Anteil ländlicher Bevölkerung </a:t>
            </a:r>
            <a:r>
              <a:rPr lang="de-DE" altLang="de-DE" sz="1200" b="0" dirty="0">
                <a:cs typeface="Arial" panose="020B0604020202020204" pitchFamily="34" charset="0"/>
              </a:rPr>
              <a:t>in % 	64,1	22,5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sz="1200" b="1" i="0" u="none" strike="noStrike" baseline="0" dirty="0"/>
              <a:t>Ärztedichte </a:t>
            </a:r>
            <a:r>
              <a:rPr lang="de-DE" sz="1200" b="0" i="0" u="none" strike="noStrike" baseline="0" dirty="0"/>
              <a:t>in </a:t>
            </a:r>
            <a:r>
              <a:rPr lang="de-DE" sz="1200" b="0" i="0" u="none" strike="noStrike" baseline="0" dirty="0" err="1"/>
              <a:t>Arzt:innen</a:t>
            </a:r>
            <a:r>
              <a:rPr lang="de-DE" sz="1200" b="0" i="0" u="none" strike="noStrike" baseline="0" dirty="0"/>
              <a:t>/10.000 </a:t>
            </a:r>
            <a:r>
              <a:rPr lang="de-DE" sz="1200" b="0" i="0" u="none" strike="noStrike" baseline="0" dirty="0" err="1"/>
              <a:t>Einw</a:t>
            </a:r>
            <a:r>
              <a:rPr lang="de-DE" sz="1200" b="0" i="0" u="none" strike="noStrike" baseline="0" dirty="0"/>
              <a:t>.	</a:t>
            </a:r>
            <a:r>
              <a:rPr lang="de-DE" sz="1200" b="0" i="0" u="none" strike="noStrike" baseline="0"/>
              <a:t>9	43</a:t>
            </a:r>
            <a:endParaRPr lang="de-DE" altLang="de-DE" sz="120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Säuglingssterblichkeit </a:t>
            </a:r>
            <a:r>
              <a:rPr lang="de-DE" altLang="de-DE" sz="1200" b="0" dirty="0">
                <a:cs typeface="Arial" panose="020B0604020202020204" pitchFamily="34" charset="0"/>
              </a:rPr>
              <a:t>in %	3,0	0,3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Anteil untergewichtiger Kinder </a:t>
            </a:r>
            <a:r>
              <a:rPr lang="de-DE" altLang="de-DE" sz="1200" b="0" dirty="0">
                <a:cs typeface="Arial" panose="020B0604020202020204" pitchFamily="34" charset="0"/>
              </a:rPr>
              <a:t>in % 	33,4	0,5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Analphabetenrate </a:t>
            </a:r>
            <a:r>
              <a:rPr lang="de-DE" altLang="de-DE" sz="1200" b="0" dirty="0">
                <a:cs typeface="Arial" panose="020B0604020202020204" pitchFamily="34" charset="0"/>
              </a:rPr>
              <a:t>in %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25,6	k. A.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Jugendarbeitslosigkeit </a:t>
            </a:r>
            <a:r>
              <a:rPr lang="de-DE" altLang="de-DE" sz="1200" b="0" dirty="0">
                <a:cs typeface="Arial" panose="020B0604020202020204" pitchFamily="34" charset="0"/>
              </a:rPr>
              <a:t>in %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19,8	7,2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Bruttosozialprodukt </a:t>
            </a:r>
            <a:r>
              <a:rPr lang="de-DE" altLang="de-DE" sz="1200" b="0" dirty="0">
                <a:cs typeface="Arial" panose="020B0604020202020204" pitchFamily="34" charset="0"/>
              </a:rPr>
              <a:t>in $/Kopf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6.100	50.900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endParaRPr lang="de-DE" altLang="de-DE" sz="80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800" dirty="0">
                <a:cs typeface="Arial" panose="020B0604020202020204" pitchFamily="34" charset="0"/>
              </a:rPr>
              <a:t>Quelle: </a:t>
            </a:r>
            <a:r>
              <a:rPr lang="de-DE" altLang="de-DE" sz="800" b="0" dirty="0">
                <a:cs typeface="Arial" panose="020B0604020202020204" pitchFamily="34" charset="0"/>
              </a:rPr>
              <a:t>CIA World </a:t>
            </a:r>
            <a:r>
              <a:rPr lang="de-DE" altLang="de-DE" sz="800" b="0" dirty="0" err="1">
                <a:cs typeface="Arial" panose="020B0604020202020204" pitchFamily="34" charset="0"/>
              </a:rPr>
              <a:t>Factbook</a:t>
            </a:r>
            <a:r>
              <a:rPr lang="de-DE" altLang="de-DE" sz="800" b="0" dirty="0">
                <a:cs typeface="Arial" panose="020B0604020202020204" pitchFamily="34" charset="0"/>
              </a:rPr>
              <a:t> (2022)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7337B2FF-459A-403B-BD37-9BC275FBD0D8}"/>
              </a:ext>
            </a:extLst>
          </p:cNvPr>
          <p:cNvCxnSpPr>
            <a:cxnSpLocks/>
          </p:cNvCxnSpPr>
          <p:nvPr/>
        </p:nvCxnSpPr>
        <p:spPr>
          <a:xfrm>
            <a:off x="4031940" y="797683"/>
            <a:ext cx="47532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71B8F700-7606-65D8-87F9-825CB73929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9225" y="3573463"/>
            <a:ext cx="4933950" cy="2232025"/>
          </a:xfrm>
          <a:prstGeom prst="rect">
            <a:avLst/>
          </a:prstGeom>
        </p:spPr>
      </p:pic>
      <p:sp>
        <p:nvSpPr>
          <p:cNvPr id="21" name="Rechteck 16">
            <a:extLst>
              <a:ext uri="{FF2B5EF4-FFF2-40B4-BE49-F238E27FC236}">
                <a16:creationId xmlns:a16="http://schemas.microsoft.com/office/drawing/2014/main" id="{4548D17C-EC21-D7CA-7F97-47EA4A8CF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0538" y="5265204"/>
            <a:ext cx="1764197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INDIEN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5DC544E-5DFA-835D-4D99-7773F21B77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3" y="260350"/>
            <a:ext cx="3636903" cy="5545138"/>
          </a:xfrm>
          <a:prstGeom prst="rect">
            <a:avLst/>
          </a:prstGeom>
        </p:spPr>
      </p:pic>
      <p:sp>
        <p:nvSpPr>
          <p:cNvPr id="25" name="Rechteck 16">
            <a:extLst>
              <a:ext uri="{FF2B5EF4-FFF2-40B4-BE49-F238E27FC236}">
                <a16:creationId xmlns:a16="http://schemas.microsoft.com/office/drawing/2014/main" id="{DC75A9FD-FD6B-F74C-7A0A-31F6185B5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4034" y="2964527"/>
            <a:ext cx="1764197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INDIEN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A080B96A-1DA9-931F-8716-3113583CE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038" y="1920524"/>
            <a:ext cx="1469992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PAKISTAN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97DA8E22-F7A0-ECF7-CC15-B1E630168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6132" y="722659"/>
            <a:ext cx="1469992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CHINA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A6DE6E71-5807-058C-FE4D-BFC6C7014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784" y="1664804"/>
            <a:ext cx="1469992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BUTAN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19011265-DF31-FD20-8033-7C47B74CE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880" y="1462346"/>
            <a:ext cx="1469992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NEPAL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87929A14-4348-04A8-B1D5-B69A91B24B56}"/>
              </a:ext>
            </a:extLst>
          </p:cNvPr>
          <p:cNvCxnSpPr>
            <a:cxnSpLocks/>
          </p:cNvCxnSpPr>
          <p:nvPr/>
        </p:nvCxnSpPr>
        <p:spPr>
          <a:xfrm>
            <a:off x="2987824" y="1941538"/>
            <a:ext cx="0" cy="32239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hteck 34">
            <a:extLst>
              <a:ext uri="{FF2B5EF4-FFF2-40B4-BE49-F238E27FC236}">
                <a16:creationId xmlns:a16="http://schemas.microsoft.com/office/drawing/2014/main" id="{4AAB34D4-2667-5E47-C1CD-28BB14AE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9065" y="1287277"/>
            <a:ext cx="1469992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MYANMAR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1AC84C2F-D247-C60C-619C-2BC3A7C5D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5924" y="3573016"/>
            <a:ext cx="1469992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BANGLADESCH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0FAC0B30-A231-A081-9EE6-843BFB2AD500}"/>
              </a:ext>
            </a:extLst>
          </p:cNvPr>
          <p:cNvCxnSpPr>
            <a:cxnSpLocks/>
          </p:cNvCxnSpPr>
          <p:nvPr/>
        </p:nvCxnSpPr>
        <p:spPr>
          <a:xfrm>
            <a:off x="3023828" y="2782572"/>
            <a:ext cx="0" cy="86245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hteck 44">
            <a:extLst>
              <a:ext uri="{FF2B5EF4-FFF2-40B4-BE49-F238E27FC236}">
                <a16:creationId xmlns:a16="http://schemas.microsoft.com/office/drawing/2014/main" id="{90985C15-349A-B92A-CB8D-4E20443EC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230" y="2042366"/>
            <a:ext cx="1162133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1200" dirty="0"/>
              <a:t>Neu-Delhi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89FBAD07-6AF6-C454-FF69-9E640D1CFFB7}"/>
              </a:ext>
            </a:extLst>
          </p:cNvPr>
          <p:cNvGrpSpPr/>
          <p:nvPr/>
        </p:nvGrpSpPr>
        <p:grpSpPr>
          <a:xfrm>
            <a:off x="1470401" y="2034560"/>
            <a:ext cx="90873" cy="90873"/>
            <a:chOff x="7058657" y="1304764"/>
            <a:chExt cx="90873" cy="90873"/>
          </a:xfrm>
        </p:grpSpPr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88517D29-1515-1399-336C-263343C8766B}"/>
                </a:ext>
              </a:extLst>
            </p:cNvPr>
            <p:cNvSpPr/>
            <p:nvPr/>
          </p:nvSpPr>
          <p:spPr>
            <a:xfrm>
              <a:off x="7078886" y="1324932"/>
              <a:ext cx="51840" cy="518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C7B8F459-4600-D190-B848-D6207F384536}"/>
                </a:ext>
              </a:extLst>
            </p:cNvPr>
            <p:cNvSpPr/>
            <p:nvPr/>
          </p:nvSpPr>
          <p:spPr>
            <a:xfrm>
              <a:off x="7058657" y="1304764"/>
              <a:ext cx="90873" cy="9087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9" name="Ellipse 48">
            <a:extLst>
              <a:ext uri="{FF2B5EF4-FFF2-40B4-BE49-F238E27FC236}">
                <a16:creationId xmlns:a16="http://schemas.microsoft.com/office/drawing/2014/main" id="{F0DA02E8-79CE-273E-583D-8AB3533CF522}"/>
              </a:ext>
            </a:extLst>
          </p:cNvPr>
          <p:cNvSpPr/>
          <p:nvPr/>
        </p:nvSpPr>
        <p:spPr>
          <a:xfrm>
            <a:off x="3419872" y="2456892"/>
            <a:ext cx="51840" cy="518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9D76220F-8E87-D60F-694F-E5DA7555E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9017" y="2282896"/>
            <a:ext cx="1148943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dirty="0">
                <a:cs typeface="Arial" panose="020B0604020202020204" pitchFamily="34" charset="0"/>
              </a:rPr>
              <a:t>New </a:t>
            </a:r>
            <a:r>
              <a:rPr lang="de-DE" altLang="de-DE" sz="1200" dirty="0" err="1">
                <a:cs typeface="Arial" panose="020B0604020202020204" pitchFamily="34" charset="0"/>
              </a:rPr>
              <a:t>Tusom</a:t>
            </a:r>
            <a:endParaRPr lang="de-DE" altLang="de-DE" sz="12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AB740202-ABCA-E03B-B710-CCF04683628D}"/>
              </a:ext>
            </a:extLst>
          </p:cNvPr>
          <p:cNvCxnSpPr>
            <a:cxnSpLocks/>
          </p:cNvCxnSpPr>
          <p:nvPr/>
        </p:nvCxnSpPr>
        <p:spPr>
          <a:xfrm>
            <a:off x="2300437" y="1732336"/>
            <a:ext cx="0" cy="47020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EEE076D6-7E3B-F505-941A-889B8F0E0CAB}"/>
              </a:ext>
            </a:extLst>
          </p:cNvPr>
          <p:cNvCxnSpPr>
            <a:cxnSpLocks/>
          </p:cNvCxnSpPr>
          <p:nvPr/>
        </p:nvCxnSpPr>
        <p:spPr>
          <a:xfrm>
            <a:off x="3637380" y="1589561"/>
            <a:ext cx="0" cy="86245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16549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a typeface="GalaxieCopernicus-Book" panose="02000000000000000000" pitchFamily="50" charset="0"/>
                <a:cs typeface="GalaxieCopernicus-Book" panose="02000000000000000000" pitchFamily="50" charset="0"/>
              </a:rPr>
              <a:t>Im</a:t>
            </a:r>
            <a:r>
              <a:rPr lang="de-DE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 </a:t>
            </a:r>
            <a:r>
              <a:rPr lang="de-DE" b="0" dirty="0" smtClean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armen Bundesstaat </a:t>
            </a:r>
            <a:r>
              <a:rPr lang="de-DE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Manipur im Nordosten Indiens leben knapp drei Millionen Menschen. Viele </a:t>
            </a:r>
            <a:r>
              <a:rPr lang="de-DE" b="0" dirty="0" smtClean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von ihnen gehören </a:t>
            </a:r>
            <a:r>
              <a:rPr lang="de-DE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ethnischen Minderheiten an.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11B22AE-2E5C-1BA0-81CE-F17C411252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3105150"/>
            <a:ext cx="4249737" cy="271029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1D6B628-658C-FD71-A9AC-3DFA3EDCA4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6969"/>
            <a:ext cx="4249738" cy="271029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F0A61F7-3ED6-A157-F01F-38E78C0E6C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643437" y="260350"/>
            <a:ext cx="4249737" cy="555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170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698547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Kinder und Jugendliche haben in </a:t>
            </a:r>
            <a:r>
              <a:rPr lang="de-DE" b="0" dirty="0" err="1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Manipur</a:t>
            </a:r>
            <a:r>
              <a:rPr lang="de-DE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 </a:t>
            </a:r>
            <a:r>
              <a:rPr lang="de-DE" b="0" dirty="0" smtClean="0">
                <a:ea typeface="GalaxieCopernicus-Book" panose="02000000000000000000" pitchFamily="50" charset="0"/>
                <a:cs typeface="GalaxieCopernicus-Book" panose="02000000000000000000" pitchFamily="50" charset="0"/>
              </a:rPr>
              <a:t>kaum</a:t>
            </a:r>
            <a:r>
              <a:rPr lang="de-DE" b="0" dirty="0" smtClean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 Perspektiven. Gewalt und Drogen sind weit verbreitet</a:t>
            </a:r>
            <a:r>
              <a:rPr lang="de-DE" b="0" dirty="0" smtClean="0">
                <a:ea typeface="GalaxieCopernicus-Book" panose="02000000000000000000" pitchFamily="50" charset="0"/>
                <a:cs typeface="GalaxieCopernicus-Book" panose="02000000000000000000" pitchFamily="50" charset="0"/>
              </a:rPr>
              <a:t>,</a:t>
            </a:r>
            <a:r>
              <a:rPr lang="de-DE" b="0" dirty="0" smtClean="0">
                <a:ea typeface="GalaxieCopernicus-Book" panose="02000000000000000000" pitchFamily="50" charset="0"/>
                <a:cs typeface="GalaxieCopernicus-Book" panose="02000000000000000000" pitchFamily="50" charset="0"/>
              </a:rPr>
              <a:t> d</a:t>
            </a:r>
            <a:r>
              <a:rPr lang="de-DE" b="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staatliche Bildungssystem ist miserabel.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CC83BE4-1474-72A2-FD0E-540F1B430C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7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15EF30B-FC2F-EC17-4F1F-A273599B67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4189"/>
            <a:ext cx="4249738" cy="554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5062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895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Organisation PASDO will das ändern: In Komitees überlegen Eltern und Lehrkräfte gemeinsam, wie der Unterricht verbessert und der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Schul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ausfall reduziert werden kann.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5911375-875F-0B83-8C27-BCBACC40B3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49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252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2930DB1-825A-4476-87AA-03B5B1BBA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815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PASDO hat „Zentren für freudvolles Lernen“ eingerichtet, die durch kulturelle und sportliche Aktivitäten die Kreativität und sozialen Kompetenzen von Kindern fördern.</a:t>
            </a:r>
            <a:endParaRPr lang="de-DE" b="0" dirty="0">
              <a:ln>
                <a:noFill/>
              </a:ln>
              <a:solidFill>
                <a:srgbClr val="000000"/>
              </a:solidFill>
              <a:effectLst/>
              <a:latin typeface="Helvetica Neue"/>
              <a:ea typeface="Arial Unicode MS"/>
              <a:cs typeface="Arial Unicode MS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A8340B3-CA06-B6A8-A522-4D45EE515A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5027" y="267961"/>
            <a:ext cx="4238148" cy="270033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53CB31D-0867-21A2-38C3-5FD41A6C58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5027" y="3105150"/>
            <a:ext cx="4249738" cy="270033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9778AE7-F3A2-E5F7-D3E1-2A05290720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538" y="267961"/>
            <a:ext cx="4238025" cy="553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3461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630139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12-jährige </a:t>
            </a:r>
            <a:r>
              <a:rPr lang="de-DE" b="0" dirty="0" err="1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Sorso</a:t>
            </a:r>
            <a:r>
              <a:rPr lang="de-DE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DE" b="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Bildmitte</a:t>
            </a:r>
            <a:r>
              <a:rPr lang="de-DE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geht in die sechste Klasse der kleinen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Dorfschule von New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Tusom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Doch der Unterricht fällt häufig aus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9809853-9EB8-5828-090F-3A81929B1D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665" y="260350"/>
            <a:ext cx="8632510" cy="554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3626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56153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„Die Lehrkräfte sind schlecht ausgebildet und wenig </a:t>
            </a:r>
            <a:r>
              <a:rPr lang="de-DE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motiviert“,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erklärt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Gajendra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Prasad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Mohanty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der Leiter von PASDO. „Viele erscheinen einfach nicht zum Unterricht.“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6B68127-FBA4-8B6A-1C10-A4014CE62C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7" cy="55451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F2D775B-CE23-277D-8586-91A64FB943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49"/>
            <a:ext cx="4249739" cy="554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2841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895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New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Tusom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und anderen Dörfern haben die Mitglieder der örtlichen Jugendgruppen deshalb begonnen, Grundschulkinder wie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Sorso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zu unterrichten – ehrenamtlich.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CC06FD4-8426-9B69-A7AB-E1F6081AFA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663451" y="260349"/>
            <a:ext cx="4249738" cy="554513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25C0A97-AF36-4693-BC8E-53D45154DD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7408"/>
            <a:ext cx="4249738" cy="553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8338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606</Words>
  <Application>Microsoft Office PowerPoint</Application>
  <PresentationFormat>Bildschirmpräsentation (4:3)</PresentationFormat>
  <Paragraphs>84</Paragraphs>
  <Slides>18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7" baseType="lpstr">
      <vt:lpstr>Arial</vt:lpstr>
      <vt:lpstr>Arial Unicode MS</vt:lpstr>
      <vt:lpstr>Calibri</vt:lpstr>
      <vt:lpstr>GalaxieCopernicus-Book</vt:lpstr>
      <vt:lpstr>Georgia</vt:lpstr>
      <vt:lpstr>Helvetica Neue</vt:lpstr>
      <vt:lpstr>Tahoma</vt:lpstr>
      <vt:lpstr>Times New Roman</vt:lpstr>
      <vt:lpstr>1_Standarddesign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- Rechtsbeistand für die "Unberührbaren"</dc:title>
  <dc:creator>BfdW</dc:creator>
  <cp:lastModifiedBy>thorsten.lichtblau</cp:lastModifiedBy>
  <cp:revision>1364</cp:revision>
  <dcterms:created xsi:type="dcterms:W3CDTF">2005-03-02T11:53:12Z</dcterms:created>
  <dcterms:modified xsi:type="dcterms:W3CDTF">2022-07-14T14:00:13Z</dcterms:modified>
</cp:coreProperties>
</file>